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sldIdLst>
    <p:sldId id="271" r:id="rId5"/>
    <p:sldId id="256" r:id="rId6"/>
    <p:sldId id="263" r:id="rId7"/>
    <p:sldId id="258" r:id="rId8"/>
    <p:sldId id="261" r:id="rId9"/>
    <p:sldId id="262" r:id="rId10"/>
    <p:sldId id="259" r:id="rId11"/>
    <p:sldId id="270" r:id="rId12"/>
    <p:sldId id="260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622FA"/>
    <a:srgbClr val="000099"/>
    <a:srgbClr val="CCECFF"/>
    <a:srgbClr val="003399"/>
    <a:srgbClr val="8B456A"/>
    <a:srgbClr val="FF66CC"/>
    <a:srgbClr val="00FFFF"/>
    <a:srgbClr val="66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22564-D434-C134-2800-0A2B468F64F5}" v="24" dt="2023-08-28T19:08:05.743"/>
    <p1510:client id="{DE73DFA9-B377-744C-BA34-B95E1BA5E684}" v="4" dt="2023-08-28T19:11:49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0"/>
    <p:restoredTop sz="94675"/>
  </p:normalViewPr>
  <p:slideViewPr>
    <p:cSldViewPr snapToGrid="0">
      <p:cViewPr varScale="1">
        <p:scale>
          <a:sx n="90" d="100"/>
          <a:sy n="90" d="100"/>
        </p:scale>
        <p:origin x="23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7AA43-56B5-4DC1-B077-A057DB4013D8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107694B7-BC8F-4D52-A9BF-DD7C13268E08}">
      <dgm:prSet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n-US" dirty="0"/>
            <a:t>MARSHALL</a:t>
          </a:r>
        </a:p>
        <a:p>
          <a:r>
            <a:rPr lang="en-US" dirty="0"/>
            <a:t>ELEMENTARY</a:t>
          </a:r>
        </a:p>
      </dgm:t>
    </dgm:pt>
    <dgm:pt modelId="{0BA3722C-3DF6-4A16-9527-D3375ADCD60E}" type="parTrans" cxnId="{5F57A09D-73B0-47BD-B008-436B5B2A80A6}">
      <dgm:prSet/>
      <dgm:spPr/>
      <dgm:t>
        <a:bodyPr/>
        <a:lstStyle/>
        <a:p>
          <a:endParaRPr lang="en-US"/>
        </a:p>
      </dgm:t>
    </dgm:pt>
    <dgm:pt modelId="{D7F0833E-825D-4D67-B77A-3E651E1482CF}" type="sibTrans" cxnId="{5F57A09D-73B0-47BD-B008-436B5B2A80A6}">
      <dgm:prSet/>
      <dgm:spPr/>
      <dgm:t>
        <a:bodyPr/>
        <a:lstStyle/>
        <a:p>
          <a:endParaRPr lang="en-US"/>
        </a:p>
      </dgm:t>
    </dgm:pt>
    <dgm:pt modelId="{581359C4-015E-4FF6-9E3D-C6D70ACE15A0}">
      <dgm:prSet/>
      <dgm:spPr/>
      <dgm:t>
        <a:bodyPr/>
        <a:lstStyle/>
        <a:p>
          <a:r>
            <a:rPr lang="en-US" dirty="0"/>
            <a:t>Title I AGENDA</a:t>
          </a:r>
        </a:p>
      </dgm:t>
    </dgm:pt>
    <dgm:pt modelId="{9F978F1F-AFEE-4C80-A885-FFE4C501F6B5}" type="parTrans" cxnId="{F7AFA5EC-C3BD-4667-902B-00D6C96C34FF}">
      <dgm:prSet/>
      <dgm:spPr/>
      <dgm:t>
        <a:bodyPr/>
        <a:lstStyle/>
        <a:p>
          <a:endParaRPr lang="en-US"/>
        </a:p>
      </dgm:t>
    </dgm:pt>
    <dgm:pt modelId="{6C1C47C1-DA8D-41C1-806D-4D07CC75D5A1}" type="sibTrans" cxnId="{F7AFA5EC-C3BD-4667-902B-00D6C96C34FF}">
      <dgm:prSet/>
      <dgm:spPr/>
      <dgm:t>
        <a:bodyPr/>
        <a:lstStyle/>
        <a:p>
          <a:endParaRPr lang="en-US"/>
        </a:p>
      </dgm:t>
    </dgm:pt>
    <dgm:pt modelId="{637073F4-D140-47D7-88BC-7C227CA03180}" type="pres">
      <dgm:prSet presAssocID="{4BD7AA43-56B5-4DC1-B077-A057DB4013D8}" presName="linear" presStyleCnt="0">
        <dgm:presLayoutVars>
          <dgm:animLvl val="lvl"/>
          <dgm:resizeHandles val="exact"/>
        </dgm:presLayoutVars>
      </dgm:prSet>
      <dgm:spPr/>
    </dgm:pt>
    <dgm:pt modelId="{2F632B8A-3F50-44AD-B919-04BE37595E03}" type="pres">
      <dgm:prSet presAssocID="{107694B7-BC8F-4D52-A9BF-DD7C13268E08}" presName="parentText" presStyleLbl="node1" presStyleIdx="0" presStyleCnt="2" custScaleX="57779" custLinFactNeighborX="-13728" custLinFactNeighborY="12564">
        <dgm:presLayoutVars>
          <dgm:chMax val="0"/>
          <dgm:bulletEnabled val="1"/>
        </dgm:presLayoutVars>
      </dgm:prSet>
      <dgm:spPr/>
    </dgm:pt>
    <dgm:pt modelId="{FB3054D3-4DE6-455B-8195-84B622536FB9}" type="pres">
      <dgm:prSet presAssocID="{D7F0833E-825D-4D67-B77A-3E651E1482CF}" presName="spacer" presStyleCnt="0"/>
      <dgm:spPr/>
    </dgm:pt>
    <dgm:pt modelId="{38F3680B-9E71-41FC-B5A7-534574FD9E98}" type="pres">
      <dgm:prSet presAssocID="{581359C4-015E-4FF6-9E3D-C6D70ACE15A0}" presName="parentText" presStyleLbl="node1" presStyleIdx="1" presStyleCnt="2" custScaleX="51808" custLinFactNeighborX="-7680" custLinFactNeighborY="76620">
        <dgm:presLayoutVars>
          <dgm:chMax val="0"/>
          <dgm:bulletEnabled val="1"/>
        </dgm:presLayoutVars>
      </dgm:prSet>
      <dgm:spPr/>
    </dgm:pt>
  </dgm:ptLst>
  <dgm:cxnLst>
    <dgm:cxn modelId="{A8F07020-4F2A-454E-9A58-BE09FCC8ACCB}" type="presOf" srcId="{4BD7AA43-56B5-4DC1-B077-A057DB4013D8}" destId="{637073F4-D140-47D7-88BC-7C227CA03180}" srcOrd="0" destOrd="0" presId="urn:microsoft.com/office/officeart/2005/8/layout/vList2"/>
    <dgm:cxn modelId="{4735C266-1AC2-4AB6-A1DC-ACE8C43147F8}" type="presOf" srcId="{581359C4-015E-4FF6-9E3D-C6D70ACE15A0}" destId="{38F3680B-9E71-41FC-B5A7-534574FD9E98}" srcOrd="0" destOrd="0" presId="urn:microsoft.com/office/officeart/2005/8/layout/vList2"/>
    <dgm:cxn modelId="{5F57A09D-73B0-47BD-B008-436B5B2A80A6}" srcId="{4BD7AA43-56B5-4DC1-B077-A057DB4013D8}" destId="{107694B7-BC8F-4D52-A9BF-DD7C13268E08}" srcOrd="0" destOrd="0" parTransId="{0BA3722C-3DF6-4A16-9527-D3375ADCD60E}" sibTransId="{D7F0833E-825D-4D67-B77A-3E651E1482CF}"/>
    <dgm:cxn modelId="{DADC97A2-D836-412E-B6E9-C6306C062AFD}" type="presOf" srcId="{107694B7-BC8F-4D52-A9BF-DD7C13268E08}" destId="{2F632B8A-3F50-44AD-B919-04BE37595E03}" srcOrd="0" destOrd="0" presId="urn:microsoft.com/office/officeart/2005/8/layout/vList2"/>
    <dgm:cxn modelId="{F7AFA5EC-C3BD-4667-902B-00D6C96C34FF}" srcId="{4BD7AA43-56B5-4DC1-B077-A057DB4013D8}" destId="{581359C4-015E-4FF6-9E3D-C6D70ACE15A0}" srcOrd="1" destOrd="0" parTransId="{9F978F1F-AFEE-4C80-A885-FFE4C501F6B5}" sibTransId="{6C1C47C1-DA8D-41C1-806D-4D07CC75D5A1}"/>
    <dgm:cxn modelId="{0DB71765-43D0-49C3-AF6B-4A0D017BDB94}" type="presParOf" srcId="{637073F4-D140-47D7-88BC-7C227CA03180}" destId="{2F632B8A-3F50-44AD-B919-04BE37595E03}" srcOrd="0" destOrd="0" presId="urn:microsoft.com/office/officeart/2005/8/layout/vList2"/>
    <dgm:cxn modelId="{44AA3019-A8F6-435C-9A06-F74F555477F7}" type="presParOf" srcId="{637073F4-D140-47D7-88BC-7C227CA03180}" destId="{FB3054D3-4DE6-455B-8195-84B622536FB9}" srcOrd="1" destOrd="0" presId="urn:microsoft.com/office/officeart/2005/8/layout/vList2"/>
    <dgm:cxn modelId="{9E973959-C51F-4A46-AF42-F8D227DB0AAF}" type="presParOf" srcId="{637073F4-D140-47D7-88BC-7C227CA03180}" destId="{38F3680B-9E71-41FC-B5A7-534574FD9E9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32B8A-3F50-44AD-B919-04BE37595E03}">
      <dsp:nvSpPr>
        <dsp:cNvPr id="0" name=""/>
        <dsp:cNvSpPr/>
      </dsp:nvSpPr>
      <dsp:spPr>
        <a:xfrm>
          <a:off x="288051" y="9022"/>
          <a:ext cx="2254426" cy="1049490"/>
        </a:xfrm>
        <a:prstGeom prst="roundRect">
          <a:avLst/>
        </a:prstGeom>
        <a:solidFill>
          <a:schemeClr val="accent3">
            <a:lumMod val="75000"/>
            <a:alpha val="9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MARSHALL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ELEMENTARY</a:t>
          </a:r>
        </a:p>
      </dsp:txBody>
      <dsp:txXfrm>
        <a:off x="339283" y="60254"/>
        <a:ext cx="2151962" cy="947026"/>
      </dsp:txXfrm>
    </dsp:sp>
    <dsp:sp modelId="{38F3680B-9E71-41FC-B5A7-534574FD9E98}">
      <dsp:nvSpPr>
        <dsp:cNvPr id="0" name=""/>
        <dsp:cNvSpPr/>
      </dsp:nvSpPr>
      <dsp:spPr>
        <a:xfrm>
          <a:off x="640521" y="1117130"/>
          <a:ext cx="2021449" cy="10494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Title I AGENDA</a:t>
          </a:r>
        </a:p>
      </dsp:txBody>
      <dsp:txXfrm>
        <a:off x="691753" y="1168362"/>
        <a:ext cx="1918985" cy="947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5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7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9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mailto:Emily.suess@tusd1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F26EFC68-212A-47F8-9663-C40DB8D35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28944" y="-625952"/>
            <a:ext cx="2947482" cy="496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1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600" b="0" i="1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600" b="0" i="1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1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E3FA9-0969-016C-59EF-AB4F410AEA95}"/>
              </a:ext>
            </a:extLst>
          </p:cNvPr>
          <p:cNvSpPr txBox="1"/>
          <p:nvPr/>
        </p:nvSpPr>
        <p:spPr>
          <a:xfrm flipH="1">
            <a:off x="4407648" y="1477703"/>
            <a:ext cx="6984603" cy="3477875"/>
          </a:xfrm>
          <a:prstGeom prst="rect">
            <a:avLst/>
          </a:prstGeom>
          <a:noFill/>
          <a:ln w="57150">
            <a:solidFill>
              <a:srgbClr val="4622FA"/>
            </a:solidFill>
          </a:ln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399"/>
                </a:solidFill>
              </a:rPr>
              <a:t>Purpose of Title I for Students</a:t>
            </a:r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003399"/>
                </a:solidFill>
              </a:rPr>
              <a:t>Curriculum</a:t>
            </a:r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399"/>
                </a:solidFill>
              </a:rPr>
              <a:t>Review of Assessments</a:t>
            </a:r>
          </a:p>
          <a:p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399"/>
                </a:solidFill>
              </a:rPr>
              <a:t>Requirements for Proficiency</a:t>
            </a:r>
          </a:p>
          <a:p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399"/>
                </a:solidFill>
              </a:rPr>
              <a:t>Academic Family Engagement</a:t>
            </a:r>
          </a:p>
          <a:p>
            <a:endParaRPr lang="en-US" sz="1000" dirty="0">
              <a:solidFill>
                <a:srgbClr val="003399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CB353-B2EE-1645-024A-4445E07BD8A6}"/>
              </a:ext>
            </a:extLst>
          </p:cNvPr>
          <p:cNvSpPr txBox="1"/>
          <p:nvPr/>
        </p:nvSpPr>
        <p:spPr>
          <a:xfrm>
            <a:off x="540955" y="3710647"/>
            <a:ext cx="1992520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FFFF"/>
                </a:solidFill>
              </a:rPr>
              <a:t>Tuesday, August </a:t>
            </a:r>
          </a:p>
          <a:p>
            <a:pPr algn="ctr"/>
            <a:r>
              <a:rPr lang="en-US" dirty="0">
                <a:solidFill>
                  <a:srgbClr val="00FFFF"/>
                </a:solidFill>
              </a:rPr>
              <a:t>6:30 PM</a:t>
            </a:r>
          </a:p>
        </p:txBody>
      </p:sp>
      <p:graphicFrame>
        <p:nvGraphicFramePr>
          <p:cNvPr id="25" name="Content Placeholder 11" descr="This slide is edited by the school to complete with personalized details of the school">
            <a:extLst>
              <a:ext uri="{FF2B5EF4-FFF2-40B4-BE49-F238E27FC236}">
                <a16:creationId xmlns:a16="http://schemas.microsoft.com/office/drawing/2014/main" id="{18D27861-9F58-1B80-F5E1-1BD61080F0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792452"/>
              </p:ext>
            </p:extLst>
          </p:nvPr>
        </p:nvGraphicFramePr>
        <p:xfrm>
          <a:off x="252919" y="927562"/>
          <a:ext cx="3901810" cy="2166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C679C3C-1FAE-B3DB-77FD-B3460CC297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9164" y="-498764"/>
            <a:ext cx="5264727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 I Agenda</a:t>
            </a:r>
          </a:p>
        </p:txBody>
      </p:sp>
    </p:spTree>
    <p:extLst>
      <p:ext uri="{BB962C8B-B14F-4D97-AF65-F5344CB8AC3E}">
        <p14:creationId xmlns:p14="http://schemas.microsoft.com/office/powerpoint/2010/main" val="67818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/>
            </a:br>
            <a:r>
              <a:rPr lang="en-US" sz="2800" b="1" i="1">
                <a:solidFill>
                  <a:srgbClr val="FFFF00"/>
                </a:solidFill>
              </a:rPr>
              <a:t>Integrated Action Plan (IAP)</a:t>
            </a:r>
            <a:endParaRPr lang="en-US"/>
          </a:p>
        </p:txBody>
      </p:sp>
      <p:pic>
        <p:nvPicPr>
          <p:cNvPr id="5" name="Picture 4" descr="Image of a page from the Integrated Action Plan">
            <a:extLst>
              <a:ext uri="{FF2B5EF4-FFF2-40B4-BE49-F238E27FC236}">
                <a16:creationId xmlns:a16="http://schemas.microsoft.com/office/drawing/2014/main" id="{82F376C1-D257-CB58-ED0E-BF8B8655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22" y="407987"/>
            <a:ext cx="2428875" cy="1876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/>
              <a:t>To ensure that all students receive a </a:t>
            </a:r>
            <a:r>
              <a:rPr lang="en-US" sz="2800">
                <a:solidFill>
                  <a:srgbClr val="4622FA"/>
                </a:solidFill>
              </a:rPr>
              <a:t>high-quality</a:t>
            </a:r>
            <a:r>
              <a:rPr lang="en-US" sz="2800"/>
              <a:t> education we employ </a:t>
            </a:r>
            <a:r>
              <a:rPr lang="en-US" sz="2800">
                <a:solidFill>
                  <a:srgbClr val="4622FA"/>
                </a:solidFill>
              </a:rPr>
              <a:t>appropriately certified staff</a:t>
            </a:r>
            <a:r>
              <a:rPr lang="en-US" sz="2800"/>
              <a:t>, who use research based instructional methods. Our school plan includes the following: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800"/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>
                <a:solidFill>
                  <a:srgbClr val="0000FF"/>
                </a:solidFill>
              </a:rPr>
              <a:t>90 </a:t>
            </a:r>
            <a:r>
              <a:rPr lang="en-US" sz="2800"/>
              <a:t>minutes of regular reading instruction per day.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>
                <a:solidFill>
                  <a:srgbClr val="0000FF"/>
                </a:solidFill>
              </a:rPr>
              <a:t>60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0066FF"/>
                </a:solidFill>
              </a:rPr>
              <a:t> </a:t>
            </a:r>
            <a:r>
              <a:rPr lang="en-US" sz="2800"/>
              <a:t>minutes of regular mathematics instruction per day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/>
              <a:t>Teacher Training in </a:t>
            </a:r>
            <a:r>
              <a:rPr lang="en-US" sz="2800">
                <a:solidFill>
                  <a:srgbClr val="0000FF"/>
                </a:solidFill>
              </a:rPr>
              <a:t>Guided Reading and Small Group Instruction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/>
              <a:t>Curriculum Service Providers to support teachers with analyzing data, providing curriculum, and providing support.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3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508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>
                <a:solidFill>
                  <a:srgbClr val="FFFF00"/>
                </a:solidFill>
              </a:rPr>
              <a:t> Integrated Action Plan</a:t>
            </a:r>
            <a:br>
              <a:rPr lang="en-US" sz="3200" b="1" i="1">
                <a:solidFill>
                  <a:srgbClr val="FFFF00"/>
                </a:solidFill>
              </a:rPr>
            </a:br>
            <a:r>
              <a:rPr lang="en-US" sz="3200" b="1" i="1">
                <a:solidFill>
                  <a:srgbClr val="FFFF00"/>
                </a:solidFill>
              </a:rPr>
              <a:t>(IAP)</a:t>
            </a:r>
          </a:p>
        </p:txBody>
      </p:sp>
      <p:pic>
        <p:nvPicPr>
          <p:cNvPr id="5122" name="Picture 2" descr="Student Information System">
            <a:extLst>
              <a:ext uri="{FF2B5EF4-FFF2-40B4-BE49-F238E27FC236}">
                <a16:creationId xmlns:a16="http://schemas.microsoft.com/office/drawing/2014/main" id="{A2CB7FB3-2E60-8705-5678-E8E349D1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3220720"/>
            <a:ext cx="3141475" cy="2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/>
              <a:t>To support struggling learners with additional resources and help in reading and mathematics, our school plan to improve reading achievement includes the following: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400"/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/>
              <a:t>Reading/Math Interventions </a:t>
            </a:r>
          </a:p>
          <a:p>
            <a:pPr marL="1314450" lvl="3" indent="0">
              <a:lnSpc>
                <a:spcPct val="80000"/>
              </a:lnSpc>
              <a:buNone/>
              <a:defRPr/>
            </a:pPr>
            <a:r>
              <a:rPr lang="en-US" sz="2400">
                <a:solidFill>
                  <a:srgbClr val="0000FF"/>
                </a:solidFill>
              </a:rPr>
              <a:t>30 minutes per day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/>
              <a:t>Additional Reading/Math Classes </a:t>
            </a:r>
          </a:p>
          <a:p>
            <a:pPr marL="1314450" lvl="3" indent="0">
              <a:lnSpc>
                <a:spcPct val="80000"/>
              </a:lnSpc>
              <a:buNone/>
              <a:defRPr/>
            </a:pPr>
            <a:r>
              <a:rPr lang="en-US" sz="2400">
                <a:solidFill>
                  <a:srgbClr val="0000FF"/>
                </a:solidFill>
              </a:rPr>
              <a:t>15 minutes of additional instruction daily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/>
              <a:t>Reading/Math Tutors, Tutoring will be held before and after school, dates TBA.  To inquire about our tutoring program, please Sarah Riebe at 731-4960  Reading/Math Volunteers </a:t>
            </a:r>
            <a:r>
              <a:rPr lang="en-US" sz="2400"/>
              <a:t>to inquire about our tutoring program, please </a:t>
            </a:r>
            <a:r>
              <a:rPr lang="en-US" sz="2400">
                <a:solidFill>
                  <a:srgbClr val="0000FF"/>
                </a:solidFill>
              </a:rPr>
              <a:t>Sarah Riebe at 520-731-4960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/>
              <a:t>Other action steps: </a:t>
            </a:r>
            <a:r>
              <a:rPr lang="en-US" sz="2400">
                <a:solidFill>
                  <a:srgbClr val="0000FF"/>
                </a:solidFill>
              </a:rPr>
              <a:t>Reading Mentors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f the Palo Verde Family Resource Center">
            <a:extLst>
              <a:ext uri="{FF2B5EF4-FFF2-40B4-BE49-F238E27FC236}">
                <a16:creationId xmlns:a16="http://schemas.microsoft.com/office/drawing/2014/main" id="{7D0B70B7-9B65-3552-02AC-2016D751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719" y="4156373"/>
            <a:ext cx="2115468" cy="1189951"/>
          </a:xfrm>
          <a:prstGeom prst="rect">
            <a:avLst/>
          </a:prstGeom>
        </p:spPr>
      </p:pic>
      <p:pic>
        <p:nvPicPr>
          <p:cNvPr id="7" name="Picture 6" descr="An image of the Family Resource Center logo, 4 figures of people reaching">
            <a:extLst>
              <a:ext uri="{FF2B5EF4-FFF2-40B4-BE49-F238E27FC236}">
                <a16:creationId xmlns:a16="http://schemas.microsoft.com/office/drawing/2014/main" id="{AFCF89C5-49B8-E34D-B4FD-BFD8AC20C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997" y="4020116"/>
            <a:ext cx="1023473" cy="11441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57150" indent="0" algn="ctr">
              <a:lnSpc>
                <a:spcPct val="80000"/>
              </a:lnSpc>
              <a:buNone/>
              <a:defRPr/>
            </a:pPr>
            <a:r>
              <a:rPr lang="en-US" altLang="en-US" sz="2400" b="1">
                <a:solidFill>
                  <a:srgbClr val="002060"/>
                </a:solidFill>
              </a:rPr>
              <a:t>Academic Family Engagement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altLang="en-US" sz="2400">
                <a:solidFill>
                  <a:srgbClr val="002060"/>
                </a:solidFill>
              </a:rPr>
              <a:t>Our plan includes steps to promote academic family engagement:</a:t>
            </a:r>
          </a:p>
          <a:p>
            <a:pPr marL="800100" lvl="1" indent="-342900">
              <a:defRPr/>
            </a:pPr>
            <a:r>
              <a:rPr lang="en-US" altLang="en-US" sz="2400">
                <a:solidFill>
                  <a:srgbClr val="002060"/>
                </a:solidFill>
              </a:rPr>
              <a:t>        </a:t>
            </a:r>
            <a:r>
              <a:rPr lang="en-US" altLang="en-US" sz="2400" b="1">
                <a:solidFill>
                  <a:srgbClr val="002060"/>
                </a:solidFill>
              </a:rPr>
              <a:t>District Parent Involvement Policy</a:t>
            </a:r>
          </a:p>
          <a:p>
            <a:pPr marL="800100" lvl="1" indent="-342900">
              <a:defRPr/>
            </a:pPr>
            <a:r>
              <a:rPr lang="en-US" altLang="en-US" sz="2400">
                <a:solidFill>
                  <a:srgbClr val="002060"/>
                </a:solidFill>
              </a:rPr>
              <a:t>        </a:t>
            </a:r>
            <a:r>
              <a:rPr lang="en-US" altLang="en-US" sz="2400" b="1">
                <a:solidFill>
                  <a:srgbClr val="002060"/>
                </a:solidFill>
              </a:rPr>
              <a:t>School Parent Involvement Policy</a:t>
            </a:r>
          </a:p>
          <a:p>
            <a:pPr marL="800100" lvl="1" indent="-342900">
              <a:defRPr/>
            </a:pPr>
            <a:r>
              <a:rPr lang="en-US" altLang="en-US" sz="2400">
                <a:solidFill>
                  <a:srgbClr val="002060"/>
                </a:solidFill>
              </a:rPr>
              <a:t>        </a:t>
            </a:r>
            <a:r>
              <a:rPr lang="en-US" altLang="en-US" sz="2400" b="1">
                <a:solidFill>
                  <a:srgbClr val="002060"/>
                </a:solidFill>
              </a:rPr>
              <a:t>Title I Parent Compact</a:t>
            </a:r>
          </a:p>
          <a:p>
            <a:pPr marL="800100" lvl="1" indent="-342900">
              <a:defRPr/>
            </a:pPr>
            <a:r>
              <a:rPr lang="en-US" altLang="en-US" sz="2400">
                <a:solidFill>
                  <a:srgbClr val="002060"/>
                </a:solidFill>
              </a:rPr>
              <a:t>        </a:t>
            </a:r>
            <a:r>
              <a:rPr lang="en-US" altLang="en-US" sz="2400" b="1">
                <a:solidFill>
                  <a:srgbClr val="002060"/>
                </a:solidFill>
              </a:rPr>
              <a:t>TUSD Family Centers</a:t>
            </a:r>
            <a:r>
              <a:rPr lang="en-US" altLang="en-US" b="1">
                <a:solidFill>
                  <a:srgbClr val="002060"/>
                </a:solidFill>
              </a:rPr>
              <a:t> </a:t>
            </a:r>
          </a:p>
          <a:p>
            <a:pPr marL="457200" lvl="1" indent="0">
              <a:buNone/>
              <a:defRPr/>
            </a:pPr>
            <a:r>
              <a:rPr lang="en-US" altLang="en-US" sz="2400">
                <a:solidFill>
                  <a:srgbClr val="002060"/>
                </a:solidFill>
              </a:rPr>
              <a:t> </a:t>
            </a:r>
            <a:r>
              <a:rPr lang="en-US" altLang="en-US" sz="2400">
                <a:solidFill>
                  <a:schemeClr val="tx1"/>
                </a:solidFill>
              </a:rPr>
              <a:t>Academic Family Engagement Calendar and     </a:t>
            </a:r>
          </a:p>
          <a:p>
            <a:pPr marL="457200" lvl="1" indent="0">
              <a:buNone/>
              <a:defRPr/>
            </a:pPr>
            <a:r>
              <a:rPr lang="en-US" altLang="en-US" sz="2400">
                <a:solidFill>
                  <a:schemeClr val="tx1"/>
                </a:solidFill>
              </a:rPr>
              <a:t>             Events will be announced by using:</a:t>
            </a:r>
          </a:p>
          <a:p>
            <a:pPr marL="457200" lvl="1" indent="0">
              <a:buNone/>
              <a:defRPr/>
            </a:pPr>
            <a:r>
              <a:rPr lang="en-US" altLang="en-US" sz="2400">
                <a:solidFill>
                  <a:srgbClr val="FF0000"/>
                </a:solidFill>
              </a:rPr>
              <a:t>		</a:t>
            </a:r>
            <a:r>
              <a:rPr lang="en-US" altLang="en-US" sz="2400" b="1">
                <a:solidFill>
                  <a:schemeClr val="tx1"/>
                </a:solidFill>
              </a:rPr>
              <a:t>Parent Link</a:t>
            </a:r>
          </a:p>
          <a:p>
            <a:pPr marL="457200" lvl="1" indent="0">
              <a:buNone/>
              <a:defRPr/>
            </a:pPr>
            <a:r>
              <a:rPr lang="en-US" altLang="en-US" sz="2400" b="1">
                <a:solidFill>
                  <a:schemeClr val="tx1"/>
                </a:solidFill>
              </a:rPr>
              <a:t>		Newsletters</a:t>
            </a:r>
          </a:p>
          <a:p>
            <a:pPr marL="457200" lvl="1" indent="0">
              <a:buNone/>
              <a:defRPr/>
            </a:pPr>
            <a:r>
              <a:rPr lang="en-US" altLang="en-US" sz="2400" b="1">
                <a:solidFill>
                  <a:schemeClr val="tx1"/>
                </a:solidFill>
              </a:rPr>
              <a:t>		Marshall Webpage</a:t>
            </a:r>
          </a:p>
          <a:p>
            <a:pPr marL="457200" lvl="1" indent="0">
              <a:buNone/>
              <a:defRPr/>
            </a:pPr>
            <a:r>
              <a:rPr lang="en-US" altLang="en-US" sz="2400" b="1">
                <a:solidFill>
                  <a:schemeClr val="tx1"/>
                </a:solidFill>
              </a:rPr>
              <a:t>		Marshall Marquee</a:t>
            </a:r>
          </a:p>
          <a:p>
            <a:pPr marL="457200" lvl="1" indent="0">
              <a:buNone/>
              <a:defRPr/>
            </a:pPr>
            <a:r>
              <a:rPr lang="en-US" sz="2400" b="1">
                <a:solidFill>
                  <a:schemeClr val="tx1"/>
                </a:solidFill>
              </a:rPr>
              <a:t>		Teacher Webpage/Communication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 i="1">
                <a:solidFill>
                  <a:srgbClr val="FF0000"/>
                </a:solidFill>
              </a:rPr>
            </a:br>
            <a:br>
              <a:rPr lang="en-US" i="1">
                <a:solidFill>
                  <a:srgbClr val="FF0000"/>
                </a:solidFill>
              </a:rPr>
            </a:br>
            <a:br>
              <a:rPr lang="en-US" i="1">
                <a:solidFill>
                  <a:srgbClr val="FF0000"/>
                </a:solidFill>
              </a:rPr>
            </a:br>
            <a:br>
              <a:rPr lang="en-US"/>
            </a:br>
            <a:r>
              <a:rPr lang="en-US" b="1" i="1">
                <a:solidFill>
                  <a:srgbClr val="FFFF00"/>
                </a:solidFill>
              </a:rPr>
              <a:t>School Integrated Action Plan (IAP)</a:t>
            </a:r>
            <a:br>
              <a:rPr lang="en-US"/>
            </a:br>
            <a:endParaRPr lang="en-US"/>
          </a:p>
        </p:txBody>
      </p:sp>
      <p:pic>
        <p:nvPicPr>
          <p:cNvPr id="4" name="Picture 3" descr="Parents and students working at a 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5" y="759211"/>
            <a:ext cx="2501186" cy="22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 i="1">
                <a:solidFill>
                  <a:srgbClr val="FF0000"/>
                </a:solidFill>
              </a:rPr>
            </a:br>
            <a:r>
              <a:rPr lang="en-US">
                <a:solidFill>
                  <a:schemeClr val="bg1"/>
                </a:solidFill>
              </a:rPr>
              <a:t>Parents Right to Know</a:t>
            </a:r>
          </a:p>
        </p:txBody>
      </p:sp>
      <p:pic>
        <p:nvPicPr>
          <p:cNvPr id="4" name="Picture 3" descr="Parents participating in a class at a school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2" y="237995"/>
            <a:ext cx="2906039" cy="21795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>
                <a:solidFill>
                  <a:srgbClr val="0066FF"/>
                </a:solidFill>
              </a:rPr>
              <a:t>You have the right to request: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/>
              <a:t>The qualifications of your child’s teacher and instructional staff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/>
              <a:t>Your child’s level of achievement based on required state assessments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20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>
                <a:solidFill>
                  <a:srgbClr val="0066FF"/>
                </a:solidFill>
              </a:rPr>
              <a:t>You must be informed within 4 weeks if: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/>
              <a:t>Your child is being taught by a teacher who does not meet the appropriately certified requirements of the state</a:t>
            </a:r>
          </a:p>
          <a:p>
            <a:pPr marL="400050">
              <a:lnSpc>
                <a:spcPct val="80000"/>
              </a:lnSpc>
              <a:defRPr/>
            </a:pPr>
            <a:endParaRPr lang="en-US" sz="140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/>
              <a:t>All of this information must be in a language and format that is understandable to you.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 i="1">
                <a:solidFill>
                  <a:srgbClr val="FF0000"/>
                </a:solidFill>
              </a:rPr>
            </a:br>
            <a:br>
              <a:rPr lang="en-US" i="1">
                <a:solidFill>
                  <a:srgbClr val="FF0000"/>
                </a:solidFill>
              </a:rPr>
            </a:br>
            <a:r>
              <a:rPr lang="en-US">
                <a:solidFill>
                  <a:schemeClr val="bg1"/>
                </a:solidFill>
              </a:rPr>
              <a:t>Important Dates to Remember</a:t>
            </a:r>
          </a:p>
        </p:txBody>
      </p:sp>
      <p:pic>
        <p:nvPicPr>
          <p:cNvPr id="5" name="Picture 4" descr="Students working on the floor with Montessori materials at Drach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" y="488515"/>
            <a:ext cx="2827602" cy="1703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altLang="en-US" b="1" u="sng"/>
              <a:t>Parent Teacher Conference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September 20, 21, 22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February 8, 9</a:t>
            </a:r>
          </a:p>
          <a:p>
            <a:r>
              <a:rPr lang="en-US" altLang="en-US" b="1" u="sng">
                <a:solidFill>
                  <a:schemeClr val="tx1"/>
                </a:solidFill>
              </a:rPr>
              <a:t>Student Progress Reports (all Progress Reports will be online on </a:t>
            </a:r>
            <a:r>
              <a:rPr lang="en-US" altLang="en-US" b="1" u="sng" err="1">
                <a:solidFill>
                  <a:schemeClr val="tx1"/>
                </a:solidFill>
              </a:rPr>
              <a:t>ParentVUE</a:t>
            </a:r>
            <a:r>
              <a:rPr lang="en-US" altLang="en-US" b="1" u="sng">
                <a:solidFill>
                  <a:schemeClr val="tx1"/>
                </a:solidFill>
              </a:rPr>
              <a:t>) </a:t>
            </a:r>
          </a:p>
          <a:p>
            <a:r>
              <a:rPr lang="en-US" altLang="en-US">
                <a:solidFill>
                  <a:srgbClr val="0000FF"/>
                </a:solidFill>
              </a:rPr>
              <a:t>October 17, January 9, March 19, May 23</a:t>
            </a:r>
          </a:p>
          <a:p>
            <a:r>
              <a:rPr lang="en-US" altLang="en-US"/>
              <a:t>Updates to the school integrated action plan, the parent policy and compact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September 20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November 1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January 23</a:t>
            </a:r>
          </a:p>
          <a:p>
            <a:pPr lvl="1"/>
            <a:r>
              <a:rPr lang="en-US" altLang="en-US">
                <a:solidFill>
                  <a:srgbClr val="0000FF"/>
                </a:solidFill>
              </a:rPr>
              <a:t>March 27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For more information or to access the school Integrated Action Plan Contact: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School Principal: Emily Suess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Email: Emily.suess@tusd1.org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School Phone: 520-731-4900</a:t>
            </a:r>
          </a:p>
        </p:txBody>
      </p:sp>
    </p:spTree>
    <p:extLst>
      <p:ext uri="{BB962C8B-B14F-4D97-AF65-F5344CB8AC3E}">
        <p14:creationId xmlns:p14="http://schemas.microsoft.com/office/powerpoint/2010/main" val="653689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324" y="1929538"/>
            <a:ext cx="7302143" cy="40552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If you have any questions, concerns, or comments, please contact,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School Principal:  Emily Suess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Email: </a:t>
            </a:r>
            <a:r>
              <a:rPr lang="en-US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Emily.suess@tusd1.org</a:t>
            </a:r>
            <a:r>
              <a:rPr lang="en-US">
                <a:solidFill>
                  <a:srgbClr val="0000FF"/>
                </a:solidFill>
              </a:rPr>
              <a:t>	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>
                <a:solidFill>
                  <a:srgbClr val="0000FF"/>
                </a:solidFill>
              </a:rPr>
              <a:t>School Phone: 520-731-4900</a:t>
            </a:r>
          </a:p>
        </p:txBody>
      </p:sp>
      <p:pic>
        <p:nvPicPr>
          <p:cNvPr id="6148" name="Picture 4" descr="Tucson's largest school district to require masks for students, staff |  Local news | tucson.com">
            <a:extLst>
              <a:ext uri="{FF2B5EF4-FFF2-40B4-BE49-F238E27FC236}">
                <a16:creationId xmlns:a16="http://schemas.microsoft.com/office/drawing/2014/main" id="{88450D1E-8443-B8B9-8637-F57AD7A9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s clapping their hands as instructed by the teacher">
            <a:extLst>
              <a:ext uri="{FF2B5EF4-FFF2-40B4-BE49-F238E27FC236}">
                <a16:creationId xmlns:a16="http://schemas.microsoft.com/office/drawing/2014/main" id="{EA6D560A-9D61-9823-DA70-5B523AC77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82" y="12193"/>
            <a:ext cx="3035229" cy="1588007"/>
          </a:xfrm>
          <a:prstGeom prst="rect">
            <a:avLst/>
          </a:prstGeom>
        </p:spPr>
      </p:pic>
      <p:pic>
        <p:nvPicPr>
          <p:cNvPr id="6146" name="Picture 2" descr="Advocacy Success Stories: Tucson Unified School District (TUSD) - NAfME">
            <a:extLst>
              <a:ext uri="{FF2B5EF4-FFF2-40B4-BE49-F238E27FC236}">
                <a16:creationId xmlns:a16="http://schemas.microsoft.com/office/drawing/2014/main" id="{52D77C12-CF7B-CEB1-A7EF-BAC2AD3B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8" y="12194"/>
            <a:ext cx="2685212" cy="15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 i="1">
                <a:solidFill>
                  <a:srgbClr val="FF0000"/>
                </a:solidFill>
              </a:rPr>
            </a:br>
            <a:r>
              <a:rPr lang="en-US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1782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MARSHALL ELEMENTARY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Title I Program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Home of the </a:t>
            </a:r>
            <a:r>
              <a:rPr lang="en-US" i="1" dirty="0">
                <a:solidFill>
                  <a:schemeClr val="tx1"/>
                </a:solidFill>
              </a:rPr>
              <a:t>MUSTANGS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4397" y="4670246"/>
            <a:ext cx="6714232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Annual Title I Parent Meeting 	Date: 8-22-2023</a:t>
            </a:r>
          </a:p>
        </p:txBody>
      </p:sp>
    </p:spTree>
    <p:extLst>
      <p:ext uri="{BB962C8B-B14F-4D97-AF65-F5344CB8AC3E}">
        <p14:creationId xmlns:p14="http://schemas.microsoft.com/office/powerpoint/2010/main" val="37422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6FFA1F-29D1-415E-8D90-776A5E0A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078B6-8941-4429-9FDB-8C032B89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44488" cy="6858000"/>
          </a:xfrm>
          <a:prstGeom prst="rect">
            <a:avLst/>
          </a:prstGeom>
          <a:solidFill>
            <a:srgbClr val="5C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829" y="382190"/>
            <a:ext cx="5777652" cy="1565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The purpose of Title I is to ensure that all students …</a:t>
            </a:r>
          </a:p>
        </p:txBody>
      </p:sp>
      <p:pic>
        <p:nvPicPr>
          <p:cNvPr id="6" name="Picture 5" descr="THMS graduation"/>
          <p:cNvPicPr>
            <a:picLocks noChangeAspect="1"/>
          </p:cNvPicPr>
          <p:nvPr/>
        </p:nvPicPr>
        <p:blipFill rotWithShape="1">
          <a:blip r:embed="rId2"/>
          <a:srcRect r="-4" b="22337"/>
          <a:stretch/>
        </p:blipFill>
        <p:spPr>
          <a:xfrm>
            <a:off x="-10959" y="-24648"/>
            <a:ext cx="4503376" cy="2194560"/>
          </a:xfrm>
          <a:prstGeom prst="rect">
            <a:avLst/>
          </a:prstGeom>
        </p:spPr>
      </p:pic>
      <p:pic>
        <p:nvPicPr>
          <p:cNvPr id="3" name="Picture 2" descr="Carrillo staff and students holding love signs"/>
          <p:cNvPicPr>
            <a:picLocks noChangeAspect="1"/>
          </p:cNvPicPr>
          <p:nvPr/>
        </p:nvPicPr>
        <p:blipFill rotWithShape="1">
          <a:blip r:embed="rId3"/>
          <a:srcRect l="11286" r="17847" b="2"/>
          <a:stretch/>
        </p:blipFill>
        <p:spPr>
          <a:xfrm>
            <a:off x="-10959" y="2319200"/>
            <a:ext cx="4507992" cy="2194560"/>
          </a:xfrm>
          <a:prstGeom prst="rect">
            <a:avLst/>
          </a:prstGeom>
        </p:spPr>
      </p:pic>
      <p:pic>
        <p:nvPicPr>
          <p:cNvPr id="4" name="Content Placeholder 3" descr="Students and teacher working at tables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937" b="4845"/>
          <a:stretch/>
        </p:blipFill>
        <p:spPr>
          <a:xfrm rot="21600000">
            <a:off x="-10959" y="4663049"/>
            <a:ext cx="4507992" cy="219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6816" y="1971984"/>
            <a:ext cx="5777652" cy="40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>
                <a:solidFill>
                  <a:schemeClr val="bg2">
                    <a:lumMod val="90000"/>
                  </a:schemeClr>
                </a:solidFill>
              </a:rPr>
              <a:t>…receive a high-quality education 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>
                <a:solidFill>
                  <a:schemeClr val="accent1">
                    <a:lumMod val="20000"/>
                    <a:lumOff val="80000"/>
                  </a:schemeClr>
                </a:solidFill>
              </a:rPr>
              <a:t>…from appropriately certified, well-trained staff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>
                <a:solidFill>
                  <a:schemeClr val="bg2">
                    <a:lumMod val="75000"/>
                  </a:schemeClr>
                </a:solidFill>
              </a:rPr>
              <a:t>…who use evidence-based instructional 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09C0D0-1E86-4EE3-B592-3D15600C4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0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orse with blue mane&#10;&#10;" hidden="1">
            <a:extLst>
              <a:ext uri="{FF2B5EF4-FFF2-40B4-BE49-F238E27FC236}">
                <a16:creationId xmlns:a16="http://schemas.microsoft.com/office/drawing/2014/main" id="{69604510-C8B0-6300-E7CE-49C687E4E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238" y="1202859"/>
            <a:ext cx="1056703" cy="1548148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School Playground Grants : A listing of funding sources.">
            <a:extLst>
              <a:ext uri="{FF2B5EF4-FFF2-40B4-BE49-F238E27FC236}">
                <a16:creationId xmlns:a16="http://schemas.microsoft.com/office/drawing/2014/main" id="{27A64213-8C88-13B4-5786-519287C9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675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Marshall Elementary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has been allocated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 $134.608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in Federal Title I dollars for 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b="1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School Year 2023-2024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54F699-C83E-E8B3-26D5-0A77711D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33" y="-665502"/>
            <a:ext cx="2947482" cy="777576"/>
          </a:xfrm>
        </p:spPr>
        <p:txBody>
          <a:bodyPr/>
          <a:lstStyle/>
          <a:p>
            <a:r>
              <a:rPr lang="en-US" dirty="0"/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357731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Title I Funds are for…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rgbClr val="F2F83E"/>
              </a:buClr>
              <a:buFont typeface="Wingdings 2" pitchFamily="18" charset="2"/>
              <a:buChar char=""/>
              <a:defRPr/>
            </a:pPr>
            <a:r>
              <a:rPr lang="en-US" altLang="en-US" sz="3200"/>
              <a:t>supporting struggling learners with additional resources and help in </a:t>
            </a:r>
            <a:r>
              <a:rPr lang="en-US" altLang="en-US" sz="3200">
                <a:solidFill>
                  <a:srgbClr val="FFFF00"/>
                </a:solidFill>
              </a:rPr>
              <a:t>reading </a:t>
            </a:r>
            <a:r>
              <a:rPr lang="en-US" altLang="en-US" sz="3200"/>
              <a:t>and </a:t>
            </a:r>
            <a:r>
              <a:rPr lang="en-US" altLang="en-US" sz="3200">
                <a:solidFill>
                  <a:srgbClr val="FFFF00"/>
                </a:solidFill>
              </a:rPr>
              <a:t>mathematics</a:t>
            </a:r>
            <a:r>
              <a:rPr lang="en-US" altLang="en-US"/>
              <a:t>.</a:t>
            </a:r>
          </a:p>
        </p:txBody>
      </p:sp>
      <p:pic>
        <p:nvPicPr>
          <p:cNvPr id="3074" name="Picture 2" descr="Equality vs Equity">
            <a:extLst>
              <a:ext uri="{FF2B5EF4-FFF2-40B4-BE49-F238E27FC236}">
                <a16:creationId xmlns:a16="http://schemas.microsoft.com/office/drawing/2014/main" id="{88C87821-5A90-7E95-26EB-EE26DAB7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193040"/>
            <a:ext cx="7254240" cy="64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1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FCB7987D-7806-44BF-94FC-E039F5703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83E798-38DE-4ECB-912E-B2689E296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4F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22678"/>
          </a:xfrm>
        </p:spPr>
        <p:txBody>
          <a:bodyPr anchor="b">
            <a:normAutofit/>
          </a:bodyPr>
          <a:lstStyle/>
          <a:p>
            <a:br>
              <a:rPr lang="en-US" sz="2200"/>
            </a:br>
            <a:r>
              <a:rPr lang="en-US" sz="2200"/>
              <a:t>Title I funds help our school  offer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20" y="2146516"/>
            <a:ext cx="2947482" cy="3759762"/>
          </a:xfrm>
        </p:spPr>
        <p:txBody>
          <a:bodyPr anchor="t">
            <a:normAutofit lnSpcReduction="10000"/>
          </a:bodyPr>
          <a:lstStyle/>
          <a:p>
            <a:pPr marL="0" indent="0">
              <a:buClr>
                <a:srgbClr val="C7CC30"/>
              </a:buClr>
              <a:buNone/>
            </a:pPr>
            <a:endParaRPr lang="en-US" altLang="en-US" sz="1400">
              <a:solidFill>
                <a:schemeClr val="bg1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>
                <a:solidFill>
                  <a:srgbClr val="FFFF00"/>
                </a:solidFill>
              </a:rPr>
              <a:t>interactive learning   opportunities 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</a:rPr>
              <a:t>to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>
                <a:solidFill>
                  <a:srgbClr val="FFFF00"/>
                </a:solidFill>
              </a:rPr>
              <a:t>support student achievement at high academic levels</a:t>
            </a:r>
            <a:endParaRPr lang="en-US" sz="2800">
              <a:solidFill>
                <a:srgbClr val="FFFF00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DE9E9-F720-493E-8302-358E74E66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Parent Information – Pueblo High School">
            <a:extLst>
              <a:ext uri="{FF2B5EF4-FFF2-40B4-BE49-F238E27FC236}">
                <a16:creationId xmlns:a16="http://schemas.microsoft.com/office/drawing/2014/main" id="{07BD7DA8-D07A-1484-ED61-5A5C2DCF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9" y="328803"/>
            <a:ext cx="4191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 musical group performing to a parent audience">
            <a:extLst>
              <a:ext uri="{FF2B5EF4-FFF2-40B4-BE49-F238E27FC236}">
                <a16:creationId xmlns:a16="http://schemas.microsoft.com/office/drawing/2014/main" id="{0EF35419-3A08-B7B0-69A8-D6A093B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6" y="3753231"/>
            <a:ext cx="5364479" cy="2912237"/>
          </a:xfrm>
          <a:prstGeom prst="rect">
            <a:avLst/>
          </a:prstGeom>
        </p:spPr>
      </p:pic>
      <p:pic>
        <p:nvPicPr>
          <p:cNvPr id="2052" name="Picture 4" descr="Ford Elementary School PD meeting in a classroom">
            <a:extLst>
              <a:ext uri="{FF2B5EF4-FFF2-40B4-BE49-F238E27FC236}">
                <a16:creationId xmlns:a16="http://schemas.microsoft.com/office/drawing/2014/main" id="{03706D3C-F30E-7A36-F2ED-58916F64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50" y="328802"/>
            <a:ext cx="366903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5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44384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Arizona’s Academic Standards Assessment </a:t>
            </a:r>
            <a:r>
              <a:rPr lang="en-US" sz="2000" dirty="0">
                <a:solidFill>
                  <a:schemeClr val="tx1"/>
                </a:solidFill>
              </a:rPr>
              <a:t>(AASA)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893487"/>
              </p:ext>
            </p:extLst>
          </p:nvPr>
        </p:nvGraphicFramePr>
        <p:xfrm>
          <a:off x="5147035" y="831860"/>
          <a:ext cx="6401498" cy="519428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12883">
                  <a:extLst>
                    <a:ext uri="{9D8B030D-6E8A-4147-A177-3AD203B41FA5}">
                      <a16:colId xmlns:a16="http://schemas.microsoft.com/office/drawing/2014/main" val="2441725353"/>
                    </a:ext>
                  </a:extLst>
                </a:gridCol>
                <a:gridCol w="3488615">
                  <a:extLst>
                    <a:ext uri="{9D8B030D-6E8A-4147-A177-3AD203B41FA5}">
                      <a16:colId xmlns:a16="http://schemas.microsoft.com/office/drawing/2014/main" val="1701455492"/>
                    </a:ext>
                  </a:extLst>
                </a:gridCol>
              </a:tblGrid>
              <a:tr h="664385">
                <a:tc>
                  <a:txBody>
                    <a:bodyPr/>
                    <a:lstStyle/>
                    <a:p>
                      <a:r>
                        <a:rPr lang="en-US" sz="3000"/>
                        <a:t>ELA-Reading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solidFill>
                            <a:srgbClr val="00FFFF"/>
                          </a:solidFill>
                        </a:rPr>
                        <a:t>Math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457570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200" b="1" u="sng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3678068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  <a:r>
                        <a:rPr lang="en-US" sz="3200" baseline="30000" dirty="0"/>
                        <a:t>rd</a:t>
                      </a:r>
                      <a:r>
                        <a:rPr lang="en-US" sz="3200" dirty="0"/>
                        <a:t> Grade   27%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31.6%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41194393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Grade  54.3%</a:t>
                      </a:r>
                      <a:endParaRPr lang="en-US" sz="3000" b="1" u="sng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52.8%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065819584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Grade   50%</a:t>
                      </a:r>
                      <a:endParaRPr lang="en-US" sz="3000" b="1" u="sng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/>
                        <a:t>44.1%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655757152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86138685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931252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77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ADA6A4-0E3A-4918-B6D4-22715A55C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EF8B0-F266-4D16-A66B-C33723680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E6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br>
              <a:rPr lang="en-US"/>
            </a:br>
            <a:r>
              <a:rPr lang="en-US"/>
              <a:t>School Letter Grade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478502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Clr>
                <a:srgbClr val="BC6752"/>
              </a:buClr>
              <a:buNone/>
            </a:pPr>
            <a:r>
              <a:rPr lang="en-US" sz="1600"/>
              <a:t>The Arizona Department of Education (ADE)  assigns each school a letter grade based on spring 2022 Arizona’s Academic Standards Assessment results.                  When the information is received, we will notify our community.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1300" b="1"/>
              <a:t>School grades are based on:</a:t>
            </a:r>
          </a:p>
          <a:p>
            <a:pPr>
              <a:buClr>
                <a:srgbClr val="BC6752"/>
              </a:buClr>
            </a:pPr>
            <a:r>
              <a:rPr lang="en-US" sz="1800" b="1">
                <a:solidFill>
                  <a:srgbClr val="8B456A"/>
                </a:solidFill>
              </a:rPr>
              <a:t>The percentage of students who passed the Arizona’s Academic Standards Assessment (AASA) exam.</a:t>
            </a:r>
          </a:p>
          <a:p>
            <a:pPr>
              <a:buClr>
                <a:srgbClr val="BC6752"/>
              </a:buClr>
            </a:pPr>
            <a:r>
              <a:rPr lang="en-US" sz="1800" b="1">
                <a:solidFill>
                  <a:schemeClr val="accent4">
                    <a:lumMod val="75000"/>
                  </a:schemeClr>
                </a:solidFill>
              </a:rPr>
              <a:t>The percentage of students who attained academic growth reaching or exceeding grade level expectations.</a:t>
            </a:r>
          </a:p>
          <a:p>
            <a:pPr>
              <a:buClr>
                <a:srgbClr val="BC6752"/>
              </a:buClr>
            </a:pPr>
            <a:r>
              <a:rPr lang="en-US" sz="1800" b="1">
                <a:solidFill>
                  <a:schemeClr val="accent3">
                    <a:lumMod val="50000"/>
                  </a:schemeClr>
                </a:solidFill>
              </a:rPr>
              <a:t>Additional factors such as the percentage of students evaluated, graduation rate-High School Only, reclassification of English language students.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3600">
                <a:solidFill>
                  <a:srgbClr val="0000FF"/>
                </a:solidFill>
              </a:rPr>
              <a:t>Title I </a:t>
            </a:r>
            <a:r>
              <a:rPr lang="en-US" sz="1800">
                <a:solidFill>
                  <a:srgbClr val="0000FF"/>
                </a:solidFill>
              </a:rPr>
              <a:t>funds help our school maintain / improve our school score by improving student achievement through the strategic use of federal funds.</a:t>
            </a:r>
          </a:p>
          <a:p>
            <a:pPr marL="0" indent="0">
              <a:buClr>
                <a:srgbClr val="BC6752"/>
              </a:buClr>
              <a:buNone/>
            </a:pPr>
            <a:endParaRPr lang="en-US" sz="13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0B110-82F6-41DA-8945-C8411E576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15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br>
              <a:rPr lang="en-US" sz="2800">
                <a:solidFill>
                  <a:schemeClr val="tx1"/>
                </a:solidFill>
              </a:rPr>
            </a:br>
            <a:r>
              <a:rPr lang="en-US" sz="2400" b="1" i="1">
                <a:solidFill>
                  <a:srgbClr val="FFFF00"/>
                </a:solidFill>
              </a:rPr>
              <a:t>Integrated Action Plan  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57" y="2215755"/>
            <a:ext cx="4016116" cy="3274586"/>
          </a:xfrm>
          <a:solidFill>
            <a:schemeClr val="bg1">
              <a:lumMod val="85000"/>
              <a:lumOff val="15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0" indent="0">
              <a:buClr>
                <a:srgbClr val="C87661"/>
              </a:buClr>
              <a:buNone/>
              <a:defRPr/>
            </a:pPr>
            <a:endParaRPr lang="en-US" altLang="en-US" sz="500">
              <a:solidFill>
                <a:schemeClr val="tx1"/>
              </a:solidFill>
            </a:endParaRPr>
          </a:p>
          <a:p>
            <a:pPr marL="0" indent="0">
              <a:buClr>
                <a:srgbClr val="C87661"/>
              </a:buClr>
              <a:buNone/>
              <a:defRPr/>
            </a:pPr>
            <a:r>
              <a:rPr lang="en-US" altLang="en-US" sz="8000">
                <a:solidFill>
                  <a:schemeClr val="tx1"/>
                </a:solidFill>
              </a:rPr>
              <a:t>Our school leadership team composed of staff and families completed a needs assessment in the spring. We address student needs and allocate Title I resources to support: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8000">
              <a:solidFill>
                <a:schemeClr val="tx1"/>
              </a:solidFill>
            </a:endParaRP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>
                <a:solidFill>
                  <a:schemeClr val="tx1"/>
                </a:solidFill>
              </a:rPr>
              <a:t>Well trained staff using effective teaching practices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>
                <a:solidFill>
                  <a:schemeClr val="tx1"/>
                </a:solidFill>
              </a:rPr>
              <a:t>To provide intervention for struggling students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>
                <a:solidFill>
                  <a:schemeClr val="tx1"/>
                </a:solidFill>
              </a:rPr>
              <a:t>Families to help students achieve in school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50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r>
              <a:rPr lang="en-US" altLang="en-US" sz="500" b="1" i="1">
                <a:solidFill>
                  <a:schemeClr val="tx1"/>
                </a:solidFill>
              </a:rPr>
              <a:t>**To participate in our planning process, please contact:____________</a:t>
            </a: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>
              <a:solidFill>
                <a:schemeClr val="tx1"/>
              </a:solidFill>
            </a:endParaRPr>
          </a:p>
          <a:p>
            <a:pPr>
              <a:buClr>
                <a:srgbClr val="C87661"/>
              </a:buClr>
            </a:pPr>
            <a:endParaRPr lang="en-US" sz="500">
              <a:solidFill>
                <a:schemeClr val="tx1"/>
              </a:solidFill>
            </a:endParaRPr>
          </a:p>
        </p:txBody>
      </p:sp>
      <p:pic>
        <p:nvPicPr>
          <p:cNvPr id="4102" name="Picture 6" descr="Staff at Pistor... - Tucson Unified School District (TUSD) | Facebook">
            <a:extLst>
              <a:ext uri="{FF2B5EF4-FFF2-40B4-BE49-F238E27FC236}">
                <a16:creationId xmlns:a16="http://schemas.microsoft.com/office/drawing/2014/main" id="{41765465-1521-2A57-0CB0-BFF0F264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742752"/>
            <a:ext cx="3652416" cy="34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sfeld Magnet Middle School">
            <a:extLst>
              <a:ext uri="{FF2B5EF4-FFF2-40B4-BE49-F238E27FC236}">
                <a16:creationId xmlns:a16="http://schemas.microsoft.com/office/drawing/2014/main" id="{7DA99022-555F-DD02-15D8-81E71271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613" y="0"/>
            <a:ext cx="3519386" cy="29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'Facelift' latest improvement at east side elementary | Education |  tucson.com">
            <a:extLst>
              <a:ext uri="{FF2B5EF4-FFF2-40B4-BE49-F238E27FC236}">
                <a16:creationId xmlns:a16="http://schemas.microsoft.com/office/drawing/2014/main" id="{19F553BB-29FB-7BE2-E03A-B212CC8B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6" y="3566160"/>
            <a:ext cx="3366194" cy="32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4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066AFE02A03B469D5416E01FB34A6C" ma:contentTypeVersion="14" ma:contentTypeDescription="Create a new document." ma:contentTypeScope="" ma:versionID="3ebaed5faf6b49b0b05a63e25bcacc72">
  <xsd:schema xmlns:xsd="http://www.w3.org/2001/XMLSchema" xmlns:xs="http://www.w3.org/2001/XMLSchema" xmlns:p="http://schemas.microsoft.com/office/2006/metadata/properties" xmlns:ns2="4a11ff9b-ffed-405a-b77e-2f4aacc4243b" xmlns:ns3="73cc789a-526c-47d6-89a1-778429d8fb51" targetNamespace="http://schemas.microsoft.com/office/2006/metadata/properties" ma:root="true" ma:fieldsID="eb33100705a5835ff845c57b0a1f75fd" ns2:_="" ns3:_="">
    <xsd:import namespace="4a11ff9b-ffed-405a-b77e-2f4aacc4243b"/>
    <xsd:import namespace="73cc789a-526c-47d6-89a1-778429d8fb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mag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1ff9b-ffed-405a-b77e-2f4aacc424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mage" ma:index="12" nillable="true" ma:displayName="Image" ma:format="Thumbnail" ma:internalName="Imag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198376a-8c75-4b93-93e9-585c55298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c789a-526c-47d6-89a1-778429d8f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b2802b7-10e3-4b36-ab34-7e46fd2ad12b}" ma:internalName="TaxCatchAll" ma:showField="CatchAllData" ma:web="73cc789a-526c-47d6-89a1-778429d8f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11ff9b-ffed-405a-b77e-2f4aacc4243b">
      <Terms xmlns="http://schemas.microsoft.com/office/infopath/2007/PartnerControls"/>
    </lcf76f155ced4ddcb4097134ff3c332f>
    <TaxCatchAll xmlns="73cc789a-526c-47d6-89a1-778429d8fb51" xsi:nil="true"/>
    <Image xmlns="4a11ff9b-ffed-405a-b77e-2f4aacc4243b" xsi:nil="true"/>
  </documentManagement>
</p:properties>
</file>

<file path=customXml/itemProps1.xml><?xml version="1.0" encoding="utf-8"?>
<ds:datastoreItem xmlns:ds="http://schemas.openxmlformats.org/officeDocument/2006/customXml" ds:itemID="{568A3999-DF13-4587-86B8-D716A64321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11ff9b-ffed-405a-b77e-2f4aacc4243b"/>
    <ds:schemaRef ds:uri="73cc789a-526c-47d6-89a1-778429d8f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CF47EC-8375-45AC-8545-B43B9356E6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B5DD55-7622-4DBD-ACBB-70A6CF8A71D3}">
  <ds:schemaRefs>
    <ds:schemaRef ds:uri="http://schemas.microsoft.com/office/2006/metadata/properties"/>
    <ds:schemaRef ds:uri="http://purl.org/dc/elements/1.1/"/>
    <ds:schemaRef ds:uri="73cc789a-526c-47d6-89a1-778429d8fb51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4a11ff9b-ffed-405a-b77e-2f4aacc424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21</TotalTime>
  <Words>829</Words>
  <Application>Microsoft Macintosh PowerPoint</Application>
  <PresentationFormat>Widescreen</PresentationFormat>
  <Paragraphs>133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</vt:lpstr>
      <vt:lpstr>Corbel</vt:lpstr>
      <vt:lpstr>Wingdings 2</vt:lpstr>
      <vt:lpstr>Frame</vt:lpstr>
      <vt:lpstr>Title I Agenda</vt:lpstr>
      <vt:lpstr>MARSHALL ELEMENTARY Title I Program Home of the MUSTANGS</vt:lpstr>
      <vt:lpstr>The purpose of Title I is to ensure that all students …</vt:lpstr>
      <vt:lpstr>Grants</vt:lpstr>
      <vt:lpstr>Title I Funds are for…</vt:lpstr>
      <vt:lpstr> Title I funds help our school  offer families</vt:lpstr>
      <vt:lpstr>Arizona’s Academic Standards Assessment (AASA) </vt:lpstr>
      <vt:lpstr> School Letter Grade </vt:lpstr>
      <vt:lpstr> Integrated Action Plan  (IAP)</vt:lpstr>
      <vt:lpstr> Integrated Action Plan (IAP)</vt:lpstr>
      <vt:lpstr> Integrated Action Plan (IAP)</vt:lpstr>
      <vt:lpstr>    School Integrated Action Plan (IAP) </vt:lpstr>
      <vt:lpstr> Parents Right to Know</vt:lpstr>
      <vt:lpstr>  Important Dates to Remember</vt:lpstr>
      <vt:lpstr> Thank you!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DIRECTIONS</dc:title>
  <dc:creator>Guerrero, Teresa</dc:creator>
  <cp:lastModifiedBy>Jacunski, Sally</cp:lastModifiedBy>
  <cp:revision>22</cp:revision>
  <dcterms:created xsi:type="dcterms:W3CDTF">2019-06-17T21:27:01Z</dcterms:created>
  <dcterms:modified xsi:type="dcterms:W3CDTF">2023-08-28T19:12:58Z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0x010100AA066AFE02A03B469D5416E01FB34A6C</vt:lpwstr>
  </property>
  <property fmtid="{D5CDD505-2E9C-101B-9397-08002B2CF9AE}" pid="3" name="MediaServiceImageTags">
    <vt:lpwstr/>
  </property>
</Properties>
</file>